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62" r:id="rId2"/>
    <p:sldId id="272" r:id="rId3"/>
    <p:sldId id="263" r:id="rId4"/>
    <p:sldId id="264" r:id="rId5"/>
    <p:sldId id="265" r:id="rId6"/>
    <p:sldId id="266" r:id="rId7"/>
    <p:sldId id="267" r:id="rId8"/>
    <p:sldId id="269" r:id="rId9"/>
    <p:sldId id="268" r:id="rId10"/>
    <p:sldId id="274" r:id="rId11"/>
    <p:sldId id="257" r:id="rId12"/>
    <p:sldId id="275" r:id="rId13"/>
    <p:sldId id="261" r:id="rId14"/>
    <p:sldId id="273" r:id="rId15"/>
    <p:sldId id="258" r:id="rId16"/>
    <p:sldId id="259" r:id="rId17"/>
    <p:sldId id="26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14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6B44-63D9-45F1-8E2F-08D9D6EB4932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950B9-26EB-4F83-A8F3-4A9672C1E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07469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87344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40513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43930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44105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137350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62000"/>
            <a:ext cx="6772275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66"/>
          </a:p>
        </p:txBody>
      </p:sp>
    </p:spTree>
    <p:extLst>
      <p:ext uri="{BB962C8B-B14F-4D97-AF65-F5344CB8AC3E}">
        <p14:creationId xmlns:p14="http://schemas.microsoft.com/office/powerpoint/2010/main" val="237750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7887-91B0-4C00-8471-21B53991BC25}" type="datetime1">
              <a:rPr lang="en-US" smtClean="0"/>
              <a:t>11/13/2019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6786B-EA9A-4510-A669-AF084A7F5F91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1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94F4A-FD0A-4B69-8103-1DB9BBAEC68A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BDD5-45D0-42DF-B5B3-0170C6367A87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2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57D8-BDC5-48A7-9723-2E7522E39B52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187A-A91B-40DE-BCFE-1A0F8F28DF20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10A0-7B4B-434F-B749-B249FE89EC5E}" type="datetime1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F3D1-D6A7-416C-B296-011FF3C92735}" type="datetime1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AF69-6FA8-4BFD-BF15-AC09C062FEEB}" type="datetime1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4FB0F-9DF0-4503-ADDE-CB6CE8613647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4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4900-D2C1-46D0-9B1F-A310E4A48D22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B3461982-80BB-47C4-B91E-33055DDA3470}" type="datetime1">
              <a:rPr lang="en-US" smtClean="0"/>
              <a:t>11/13/2019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884CAB1-596E-4F42-B589-02D186449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4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s.voronov.ulstu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Особенности работы в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Сергей Воронов, к.т.н.</a:t>
            </a:r>
          </a:p>
          <a:p>
            <a:pPr algn="r"/>
            <a:r>
              <a:rPr lang="en-US" dirty="0" smtClean="0"/>
              <a:t>AI Team Lead, </a:t>
            </a:r>
            <a:r>
              <a:rPr lang="en-US" dirty="0" err="1" smtClean="0"/>
              <a:t>Skidata</a:t>
            </a:r>
            <a:r>
              <a:rPr lang="en-US" dirty="0" smtClean="0"/>
              <a:t> AG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Сокращение стоимости/ </a:t>
            </a:r>
            <a:r>
              <a:rPr lang="ru-RU" dirty="0" err="1" smtClean="0"/>
              <a:t>вермени</a:t>
            </a:r>
            <a:r>
              <a:rPr lang="ru-RU" dirty="0" smtClean="0"/>
              <a:t> разметки картинок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2"/>
            <a:ext cx="745317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Active learning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https://d2908q01vomqb2.cloudfront.net/f1f836cb4ea6efb2a0b1b99f41ad8b103eff4b59/2019/01/31/sagemaker-gt-annotate-data-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5" y="2485784"/>
            <a:ext cx="5256785" cy="42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1"/>
          <p:cNvSpPr txBox="1">
            <a:spLocks/>
          </p:cNvSpPr>
          <p:nvPr/>
        </p:nvSpPr>
        <p:spPr>
          <a:xfrm>
            <a:off x="6520794" y="1989921"/>
            <a:ext cx="745317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Semi-supervised learning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Картинки по запросу semi supervised learning in computer v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28" y="2455383"/>
            <a:ext cx="2938064" cy="440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4560" y="1851025"/>
            <a:ext cx="11305762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deep feature extraction model for image sorting (pre-annotation) and image comparison (duplicate filter).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Initial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conditions: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~100k unlabeled images with food (~50 main/side dishes) on plates;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sp>
        <p:nvSpPr>
          <p:cNvPr id="8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8" y="3738622"/>
            <a:ext cx="3123065" cy="292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57" y="3739093"/>
            <a:ext cx="3109881" cy="2922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16" y="3738622"/>
            <a:ext cx="2794662" cy="2919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4560" y="1851025"/>
            <a:ext cx="11305762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Whatever is better for a specific feature extractor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sp>
        <p:nvSpPr>
          <p:cNvPr id="8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35" y="2486015"/>
            <a:ext cx="8470921" cy="42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5488" y="1989922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First experiments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histograms (complete garbage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pre-trained models (complete garbage);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Deep-fashion pre-trained models (quite ok, ~70% “accuracy”);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Semi-supervised learning with 1k labeled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images (quite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sad, ~50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% “accuracy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”);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Classic features (LBP,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etc.) + color histograms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(complete garbage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Deep convolutional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(also quite ok,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~70% “accuracy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”).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X-means method was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best clustering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almost each experiment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63" y="2025003"/>
            <a:ext cx="2143125" cy="2143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5488" y="1989922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Deep convolutional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 descr="https://miro.medium.com/max/2828/1*has2O8b3HAUqvcqqLrlBQ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8" y="2380958"/>
            <a:ext cx="10472596" cy="38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3965" y="6356351"/>
            <a:ext cx="261587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L</a:t>
            </a:r>
            <a:r>
              <a:rPr lang="en-US" i="1" baseline="-25000" dirty="0" smtClean="0"/>
              <a:t>2</a:t>
            </a:r>
            <a:r>
              <a:rPr lang="en-US" dirty="0" smtClean="0"/>
              <a:t>-loss</a:t>
            </a:r>
          </a:p>
        </p:txBody>
      </p:sp>
      <p:cxnSp>
        <p:nvCxnSpPr>
          <p:cNvPr id="10" name="Straight Connector 9"/>
          <p:cNvCxnSpPr>
            <a:endCxn id="8" idx="1"/>
          </p:cNvCxnSpPr>
          <p:nvPr/>
        </p:nvCxnSpPr>
        <p:spPr>
          <a:xfrm>
            <a:off x="2025570" y="5405377"/>
            <a:ext cx="2928395" cy="1135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833641" y="5405377"/>
            <a:ext cx="3854369" cy="1133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5488" y="1850101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steps: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Analyzing results of DCAE models:</a:t>
            </a:r>
          </a:p>
          <a:p>
            <a:pPr marL="800100" lvl="1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variation (deferent types of plates, cutleries, etc.) can make training harder;</a:t>
            </a: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Less attention to texture.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Optimize solution.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09" y="2793775"/>
            <a:ext cx="2705706" cy="2532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96" y="2793775"/>
            <a:ext cx="2626052" cy="2491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68" y="2793775"/>
            <a:ext cx="2596835" cy="2538259"/>
          </a:xfrm>
          <a:prstGeom prst="rect">
            <a:avLst/>
          </a:prstGeom>
        </p:spPr>
      </p:pic>
      <p:sp>
        <p:nvSpPr>
          <p:cNvPr id="9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5488" y="1851025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Implemented ideas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Gabor wavelets in order to find textured areas and penalize more in this areas;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Pixel weights for penalizing less on the boundaries;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Pass additionally Laplacian pyramid features into corresponding convolutional blocks.</a:t>
            </a: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Final Results (~93% “accuracy”):</a:t>
            </a: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25" y="3411620"/>
            <a:ext cx="3977755" cy="2006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4" y="3411621"/>
            <a:ext cx="4887952" cy="2006307"/>
          </a:xfrm>
          <a:prstGeom prst="rect">
            <a:avLst/>
          </a:prstGeom>
        </p:spPr>
      </p:pic>
      <p:sp>
        <p:nvSpPr>
          <p:cNvPr id="7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4294967295"/>
          </p:nvPr>
        </p:nvSpPr>
        <p:spPr>
          <a:xfrm>
            <a:off x="475488" y="1851025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/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What can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More complicated Laplacian Pyramid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Attention;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Relational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Embedded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Clustering;</a:t>
            </a:r>
          </a:p>
          <a:p>
            <a:pPr marL="342900" indent="-28575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Картинки по запросу emg sensors buy"/>
          <p:cNvSpPr>
            <a:spLocks noChangeAspect="1" noChangeArrowheads="1"/>
          </p:cNvSpPr>
          <p:nvPr/>
        </p:nvSpPr>
        <p:spPr bwMode="auto">
          <a:xfrm>
            <a:off x="1664018" y="-130016"/>
            <a:ext cx="274320" cy="2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20"/>
          </a:p>
        </p:txBody>
      </p:sp>
      <p:sp>
        <p:nvSpPr>
          <p:cNvPr id="6" name="Shape 30"/>
          <p:cNvSpPr txBox="1">
            <a:spLocks/>
          </p:cNvSpPr>
          <p:nvPr/>
        </p:nvSpPr>
        <p:spPr>
          <a:xfrm>
            <a:off x="595609" y="1188738"/>
            <a:ext cx="9589994" cy="662287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89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Project:</a:t>
            </a:r>
            <a:b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Learning deep representation for food image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comparison </a:t>
            </a:r>
            <a:endParaRPr lang="en-US" sz="24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Картинки по запросу till infinit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9" y="3655891"/>
            <a:ext cx="4814848" cy="26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ru-RU" dirty="0"/>
          </a:p>
          <a:p>
            <a:pPr marL="393192" lvl="1" indent="0" algn="r">
              <a:buNone/>
            </a:pPr>
            <a:r>
              <a:rPr lang="en-US" dirty="0" smtClean="0">
                <a:hlinkClick r:id="rId2"/>
              </a:rPr>
              <a:t>s.voronov.ulstu@gmail.com</a:t>
            </a:r>
            <a:endParaRPr lang="en-US" dirty="0" smtClean="0"/>
          </a:p>
          <a:p>
            <a:pPr marL="393192" lvl="1" indent="0" algn="r">
              <a:buNone/>
            </a:pPr>
            <a:r>
              <a:rPr lang="en-US" dirty="0" smtClean="0"/>
              <a:t>+79603667412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48840"/>
            <a:ext cx="10972800" cy="4389120"/>
          </a:xfrm>
        </p:spPr>
        <p:txBody>
          <a:bodyPr/>
          <a:lstStyle/>
          <a:p>
            <a:r>
              <a:rPr lang="ru-RU" dirty="0" smtClean="0"/>
              <a:t>Знакомство.</a:t>
            </a:r>
            <a:endParaRPr lang="en-US" dirty="0"/>
          </a:p>
          <a:p>
            <a:r>
              <a:rPr lang="ru-RU" dirty="0" smtClean="0"/>
              <a:t>Особенности работы в </a:t>
            </a:r>
            <a:r>
              <a:rPr lang="en-US" dirty="0" smtClean="0"/>
              <a:t>Data Science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Почему идти и не идти в </a:t>
            </a:r>
            <a:r>
              <a:rPr lang="en-US" dirty="0" smtClean="0"/>
              <a:t>Data Science.</a:t>
            </a:r>
            <a:endParaRPr lang="en-US" dirty="0"/>
          </a:p>
          <a:p>
            <a:r>
              <a:rPr lang="ru-RU" dirty="0" smtClean="0"/>
              <a:t>Процесс интервью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Тренды в области.</a:t>
            </a:r>
            <a:endParaRPr lang="en-US" dirty="0"/>
          </a:p>
          <a:p>
            <a:r>
              <a:rPr lang="ru-RU" dirty="0" smtClean="0"/>
              <a:t>Пример реальной задачи.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631092" y="2036718"/>
          <a:ext cx="9901106" cy="33145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55211">
                  <a:extLst>
                    <a:ext uri="{9D8B030D-6E8A-4147-A177-3AD203B41FA5}">
                      <a16:colId xmlns:a16="http://schemas.microsoft.com/office/drawing/2014/main" val="2426741250"/>
                    </a:ext>
                  </a:extLst>
                </a:gridCol>
                <a:gridCol w="8845895">
                  <a:extLst>
                    <a:ext uri="{9D8B030D-6E8A-4147-A177-3AD203B41FA5}">
                      <a16:colId xmlns:a16="http://schemas.microsoft.com/office/drawing/2014/main" val="1742184355"/>
                    </a:ext>
                  </a:extLst>
                </a:gridCol>
              </a:tblGrid>
              <a:tr h="16806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2011 - 2014  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5425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University:        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Ulyanovsk </a:t>
                      </a:r>
                      <a:r>
                        <a:rPr lang="en-US" sz="16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 Technical University (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Russia).</a:t>
                      </a:r>
                    </a:p>
                    <a:p>
                      <a:pPr marL="225425" marR="31115" indent="0"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Degree:      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sz="1600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andidate </a:t>
                      </a:r>
                      <a:r>
                        <a:rPr lang="en-US" sz="16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sciences (</a:t>
                      </a:r>
                      <a:r>
                        <a:rPr lang="en-US" sz="1600" i="1" u="non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PhD eq.).</a:t>
                      </a:r>
                      <a:endParaRPr lang="en-US" sz="1600" i="1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5425" indent="0"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 field: 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Vision and digital signal processing.</a:t>
                      </a:r>
                    </a:p>
                    <a:p>
                      <a:pPr marL="1774825" indent="-1549400"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Thesis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title:       </a:t>
                      </a:r>
                      <a:r>
                        <a:rPr lang="en-US" sz="1600" i="1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Development and investigation of image registration algorithms based on optimization of mutual information criteria via stochastic gradient ascent.</a:t>
                      </a:r>
                      <a:endParaRPr lang="en-US" sz="1600" i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197125"/>
                  </a:ext>
                </a:extLst>
              </a:tr>
              <a:tr h="16339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2006 - 2011  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5425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University:        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Ulyanovsk State Technical University (Russia).</a:t>
                      </a:r>
                    </a:p>
                    <a:p>
                      <a:pPr marL="225425" marR="31115" indent="0"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Degree:      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sz="1600" b="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Specialist (engineer).</a:t>
                      </a:r>
                      <a:endParaRPr lang="en-US" sz="1600" b="0" i="1" u="none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5425" indent="0"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Major:               </a:t>
                      </a:r>
                      <a:r>
                        <a:rPr lang="en-US" sz="16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 frequency (RF) engineering.</a:t>
                      </a:r>
                    </a:p>
                    <a:p>
                      <a:pPr marL="1774825" indent="-1549400" algn="l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Thesis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title:       </a:t>
                      </a:r>
                      <a:r>
                        <a:rPr lang="en-US" sz="1600" i="1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Investigation of image </a:t>
                      </a:r>
                      <a:r>
                        <a:rPr lang="en-US" sz="1600" i="1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deblurring</a:t>
                      </a:r>
                      <a:r>
                        <a:rPr lang="en-US" sz="1600" i="1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algorithms.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09706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95908" y="1962837"/>
          <a:ext cx="11800184" cy="47424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04726">
                  <a:extLst>
                    <a:ext uri="{9D8B030D-6E8A-4147-A177-3AD203B41FA5}">
                      <a16:colId xmlns:a16="http://schemas.microsoft.com/office/drawing/2014/main" val="2005298095"/>
                    </a:ext>
                  </a:extLst>
                </a:gridCol>
                <a:gridCol w="10795458">
                  <a:extLst>
                    <a:ext uri="{9D8B030D-6E8A-4147-A177-3AD203B41FA5}">
                      <a16:colId xmlns:a16="http://schemas.microsoft.com/office/drawing/2014/main" val="1961453049"/>
                    </a:ext>
                  </a:extLst>
                </a:gridCol>
              </a:tblGrid>
              <a:tr h="6215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08.2018  –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17775" algn="l"/>
                        </a:tabLst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Skidata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AG 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Team Lead.</a:t>
                      </a:r>
                    </a:p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Projects: 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self-checkout system.</a:t>
                      </a:r>
                      <a:endParaRPr lang="en-US" sz="1400" i="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83617"/>
                  </a:ext>
                </a:extLst>
              </a:tr>
              <a:tr h="8287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03.2017  –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07.2018 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17775" algn="l"/>
                        </a:tabLst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Wisebits Group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 Team Lead.</a:t>
                      </a:r>
                    </a:p>
                    <a:p>
                      <a:pPr marL="877888" marR="31115" indent="-170180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Projects: 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Video and photo tag assignment; face recognition on videos; recommendation system based on user patterns and tracks; image and video captioning; </a:t>
                      </a:r>
                      <a:r>
                        <a:rPr lang="en-US" sz="1400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vlogers</a:t>
                      </a:r>
                      <a:r>
                        <a:rPr lang="en-US" sz="1400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</a:t>
                      </a:r>
                      <a:r>
                        <a:rPr lang="en-US" sz="1400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companies matching system; spam detection; scam detection; ad </a:t>
                      </a:r>
                      <a:r>
                        <a:rPr lang="en-US" sz="1400" i="1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recomendation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016191"/>
                  </a:ext>
                </a:extLst>
              </a:tr>
              <a:tr h="10359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10.2016  –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07.2018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517775" algn="l"/>
                        </a:tabLst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Mediterra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(remotely)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Vision Engineer</a:t>
                      </a:r>
                      <a:r>
                        <a:rPr lang="en-US" sz="1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later</a:t>
                      </a:r>
                      <a:r>
                        <a:rPr lang="en-US" sz="14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promoted to</a:t>
                      </a:r>
                      <a:r>
                        <a:rPr lang="en-US" sz="1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 Team Lead.</a:t>
                      </a:r>
                    </a:p>
                    <a:p>
                      <a:pPr marL="941388" marR="31115" indent="-1711325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Projects:  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Tennis match analysis for active game fragments extraction via player and ball behavior analysis; photo-based pig weight prediction; article recommendation system; multiple athletes tracking and segmentation; elite horse classification; traffic sign/traffic lights/pedestrian detection on onboard videos.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448796"/>
                  </a:ext>
                </a:extLst>
              </a:tr>
              <a:tr h="956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09.2016 – 02.2017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Algorithms and Systems Laboratory, </a:t>
                      </a:r>
                      <a:r>
                        <a:rPr lang="en-US" sz="1400" b="1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École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polytechnique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fédérale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Lausanne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Researcher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889000" marR="31115" indent="-1658938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Projects:  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Prosthetic device control enhancement using EMG signals and video data acquired by the camera mounted in glasses. This work focuses on the increase of the controllability of a wearable prosthetic device providing it with a more natural human-like behavior on grasping motions.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4993411"/>
                  </a:ext>
                </a:extLst>
              </a:tr>
              <a:tr h="6215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12.2015 –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08.2016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Ulyanovsk Center For Technology Transfer, LLC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Technical Leader in computer vision/machine learning.</a:t>
                      </a:r>
                      <a:endParaRPr lang="en-US" sz="1400" b="1" i="1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Projects:   </a:t>
                      </a:r>
                      <a:r>
                        <a:rPr lang="en-US" sz="1400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Biometric  suitcase  lock,  fundus  image  analysis;  bank clients’ info analysis; X-ray image analysis.</a:t>
                      </a:r>
                    </a:p>
                    <a:p>
                      <a:pPr marL="91440" marR="31115" indent="-860425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endParaRPr lang="en-US" sz="1400" i="1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7679408"/>
                  </a:ext>
                </a:extLst>
              </a:tr>
              <a:tr h="6598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01.2015 –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08.2016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/ title: </a:t>
                      </a:r>
                      <a:r>
                        <a:rPr lang="en-US" sz="1400" b="1" i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Ulyanovsk State Technical University </a:t>
                      </a:r>
                      <a:r>
                        <a:rPr lang="en-US" sz="1400" b="1" i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Associate Professor.</a:t>
                      </a:r>
                      <a:endParaRPr lang="en-US" sz="1400" b="1" i="1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1440" marR="31115" indent="0" algn="l">
                        <a:spcAft>
                          <a:spcPts val="0"/>
                        </a:spcAft>
                        <a:tabLst>
                          <a:tab pos="2517775" algn="l"/>
                        </a:tabLs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topics: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 Vision, Digital signal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processing.</a:t>
                      </a:r>
                      <a:endParaRPr lang="en-US" sz="1400" i="1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5492465"/>
                  </a:ext>
                </a:extLst>
              </a:tr>
            </a:tbl>
          </a:graphicData>
        </a:graphic>
      </p:graphicFrame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ru-RU" dirty="0" smtClean="0"/>
              <a:t>Особенности работы в </a:t>
            </a:r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2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Analyst, Data Engineer, Data Scientist.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Science ≠ Research (Science).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Agile-friendly.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Большой процент неудач.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Мы работаем с данными!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Долго, дорого…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Нужно больше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данных, а думать – лень.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31" y="2476287"/>
            <a:ext cx="3348822" cy="330436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6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ru-RU" dirty="0" smtClean="0"/>
              <a:t>Почему не идти в </a:t>
            </a:r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2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Высокий порог входа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Хайп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Относительно молодое направление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Многие думаю, что это магия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Необходимо постоянно развиваться и следить за трендами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Работать с сырыми данными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оооочень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скучно.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ru-RU" dirty="0" smtClean="0"/>
              <a:t>Почему идти в </a:t>
            </a:r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2"/>
            <a:ext cx="1046480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стильно, модно,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молодежно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несколько разных ответвлений, можно выбрать что-то для себя или менять со времени (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CV, NLP, RL, Recommender Systems,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таблички).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задачи действительно сложные.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Можно успеть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хайпануть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Особенности процесса интервью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3"/>
            <a:ext cx="11214942" cy="2250352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Решаем задачки на доске.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на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мат.стат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теор.вер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– нужно думать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Спрашивают не только в какой ситуации какой алгоритм выбрать, но и детали самих алгоритмов, т.е. недостаточно знать названия.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Много времени уделяется практическому опыту: как, зачем и почему решались задачи.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Надо знать вероятностную трактовку.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Картинки по запросу machine learning newbie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176" y="3872592"/>
            <a:ext cx="2985408" cy="29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5488" y="4853728"/>
            <a:ext cx="8124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Довольно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тяжело оценить реальный уровень.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Никто не любит тестовые задания.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Катастрофически мало нормальных специалистов. Прошел курс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натренил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сетку – Бог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>
            <a:spLocks/>
          </p:cNvSpPr>
          <p:nvPr/>
        </p:nvSpPr>
        <p:spPr>
          <a:xfrm>
            <a:off x="1631092" y="667265"/>
            <a:ext cx="9144000" cy="50765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ru-RU" dirty="0" smtClean="0"/>
              <a:t>Тренды в области </a:t>
            </a:r>
            <a:r>
              <a:rPr lang="en-US" dirty="0" smtClean="0"/>
              <a:t>DS</a:t>
            </a:r>
            <a:endParaRPr lang="en-US" dirty="0"/>
          </a:p>
        </p:txBody>
      </p:sp>
      <p:sp>
        <p:nvSpPr>
          <p:cNvPr id="5" name="Shape 31"/>
          <p:cNvSpPr txBox="1">
            <a:spLocks/>
          </p:cNvSpPr>
          <p:nvPr/>
        </p:nvSpPr>
        <p:spPr>
          <a:xfrm>
            <a:off x="475488" y="1989922"/>
            <a:ext cx="7453170" cy="4727575"/>
          </a:xfrm>
          <a:prstGeom prst="rect">
            <a:avLst/>
          </a:prstGeom>
          <a:noFill/>
          <a:ln>
            <a:noFill/>
          </a:ln>
        </p:spPr>
        <p:txBody>
          <a:bodyPr vert="horz" lIns="34290" tIns="34290" rIns="34290" bIns="34290" rtlCol="0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Хайп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идет на спад.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Повышение требований к навыкам программирования.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Быстрая имплементация новых решений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большее ветвление.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RL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вступает в бой.</a:t>
            </a: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тонкая подготовка данных.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34290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Font typeface="Arial" panose="020B0604020202020204" pitchFamily="34" charset="0"/>
              <a:buChar char="•"/>
            </a:pP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 algn="just">
              <a:lnSpc>
                <a:spcPct val="119886"/>
              </a:lnSpc>
              <a:spcBef>
                <a:spcPts val="0"/>
              </a:spcBef>
              <a:buClr>
                <a:srgbClr val="000000"/>
              </a:buClr>
              <a:buSzPct val="101851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Картинки по запросу floor is code best practice data scienc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30" y="1989922"/>
            <a:ext cx="4109954" cy="25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CAB1-596E-4F42-B589-02D1864492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5EDCD275-B924-4D64-916C-672FE9D1A398}" vid="{83C23ED7-A36E-4CF0-BC13-2C11528F0E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404</TotalTime>
  <Words>953</Words>
  <Application>Microsoft Office PowerPoint</Application>
  <PresentationFormat>Widescreen</PresentationFormat>
  <Paragraphs>195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Palatino Linotype</vt:lpstr>
      <vt:lpstr>Times New Roman</vt:lpstr>
      <vt:lpstr>Wingdings</vt:lpstr>
      <vt:lpstr>Wingdings 2</vt:lpstr>
      <vt:lpstr>Theme1</vt:lpstr>
      <vt:lpstr>Особенности работы в Data Science</vt:lpstr>
      <vt:lpstr>Agenda</vt:lpstr>
      <vt:lpstr>Education</vt:lpstr>
      <vt:lpstr>Experience</vt:lpstr>
      <vt:lpstr>Особенности работы в DS</vt:lpstr>
      <vt:lpstr>Почему не идти в DS</vt:lpstr>
      <vt:lpstr>Почему идти в DS</vt:lpstr>
      <vt:lpstr>Особенности процесса интервью</vt:lpstr>
      <vt:lpstr>Тренды в области DS</vt:lpstr>
      <vt:lpstr>Сокращение стоимости/ вермени разметки картинок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Voronov</dc:creator>
  <cp:lastModifiedBy>Sergey Voronov</cp:lastModifiedBy>
  <cp:revision>20</cp:revision>
  <dcterms:created xsi:type="dcterms:W3CDTF">2019-11-11T09:50:36Z</dcterms:created>
  <dcterms:modified xsi:type="dcterms:W3CDTF">2019-11-13T10:51:01Z</dcterms:modified>
</cp:coreProperties>
</file>